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5" r:id="rId1"/>
  </p:sldMasterIdLst>
  <p:notesMasterIdLst>
    <p:notesMasterId r:id="rId24"/>
  </p:notesMasterIdLst>
  <p:sldIdLst>
    <p:sldId id="256" r:id="rId2"/>
    <p:sldId id="257" r:id="rId3"/>
    <p:sldId id="258" r:id="rId4"/>
    <p:sldId id="274" r:id="rId5"/>
    <p:sldId id="259" r:id="rId6"/>
    <p:sldId id="260" r:id="rId7"/>
    <p:sldId id="278" r:id="rId8"/>
    <p:sldId id="276" r:id="rId9"/>
    <p:sldId id="261" r:id="rId10"/>
    <p:sldId id="262" r:id="rId11"/>
    <p:sldId id="275" r:id="rId12"/>
    <p:sldId id="263" r:id="rId13"/>
    <p:sldId id="264" r:id="rId14"/>
    <p:sldId id="265" r:id="rId15"/>
    <p:sldId id="266" r:id="rId16"/>
    <p:sldId id="277" r:id="rId17"/>
    <p:sldId id="267" r:id="rId18"/>
    <p:sldId id="268" r:id="rId19"/>
    <p:sldId id="269" r:id="rId20"/>
    <p:sldId id="272" r:id="rId21"/>
    <p:sldId id="273" r:id="rId22"/>
    <p:sldId id="27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696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1" autoAdjust="0"/>
    <p:restoredTop sz="94660"/>
  </p:normalViewPr>
  <p:slideViewPr>
    <p:cSldViewPr>
      <p:cViewPr varScale="1">
        <p:scale>
          <a:sx n="82" d="100"/>
          <a:sy n="82" d="100"/>
        </p:scale>
        <p:origin x="128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D51B5-6FEC-48D9-8AFA-C80AE12F3730}" type="datetimeFigureOut">
              <a:rPr lang="en-IN" smtClean="0"/>
              <a:t>2013-07-31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327CB-8D2E-41A8-B190-72B530C292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7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27CB-8D2E-41A8-B190-72B530C292C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846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94E6-A145-4FB7-9255-BBE9C84C3999}" type="datetime2">
              <a:rPr lang="en-IN" smtClean="0"/>
              <a:t>Wednesday, 31 July 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 2012 NS.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52656-41B7-4A9B-A67D-AD931426B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571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E5B03-7555-46DF-A738-9532C114C513}" type="datetime2">
              <a:rPr lang="en-IN" smtClean="0"/>
              <a:t>Wednesday, 31 July 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 2012 NS.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52656-41B7-4A9B-A67D-AD931426B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844392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E5B03-7555-46DF-A738-9532C114C513}" type="datetime2">
              <a:rPr lang="en-IN" smtClean="0"/>
              <a:t>Wednesday, 31 July 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 2012 NS.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52656-41B7-4A9B-A67D-AD931426BF8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337133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E5B03-7555-46DF-A738-9532C114C513}" type="datetime2">
              <a:rPr lang="en-IN" smtClean="0"/>
              <a:t>Wednesday, 31 July 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 2012 NS.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52656-41B7-4A9B-A67D-AD931426B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049864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E5B03-7555-46DF-A738-9532C114C513}" type="datetime2">
              <a:rPr lang="en-IN" smtClean="0"/>
              <a:t>Wednesday, 31 July 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 2012 NS.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52656-41B7-4A9B-A67D-AD931426BF8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7589123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E5B03-7555-46DF-A738-9532C114C513}" type="datetime2">
              <a:rPr lang="en-IN" smtClean="0"/>
              <a:t>Wednesday, 31 July 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 2012 NS.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52656-41B7-4A9B-A67D-AD931426B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065145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1DB7-7B11-4E61-9F16-6711B6ED864F}" type="datetime2">
              <a:rPr lang="en-IN" smtClean="0"/>
              <a:t>Wednesday, 31 July 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 2012 NS.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52656-41B7-4A9B-A67D-AD931426B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709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926DF-2942-4B70-AC6F-DEE76B87D1BA}" type="datetime2">
              <a:rPr lang="en-IN" smtClean="0"/>
              <a:t>Wednesday, 31 July 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 2012 NS.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52656-41B7-4A9B-A67D-AD931426B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3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27F77-6754-4739-82F9-DB2B384E6FB2}" type="datetime2">
              <a:rPr lang="en-IN" smtClean="0"/>
              <a:t>Wednesday, 31 July 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 2012 NS.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52656-41B7-4A9B-A67D-AD931426B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69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7FEBA-6876-4F22-869B-2B6E9B01BF0C}" type="datetime2">
              <a:rPr lang="en-IN" smtClean="0"/>
              <a:t>Wednesday, 31 July 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 2012 NS.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52656-41B7-4A9B-A67D-AD931426B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256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0DFED-19B1-462D-ACC6-794C82CF94B7}" type="datetime2">
              <a:rPr lang="en-IN" smtClean="0"/>
              <a:t>Wednesday, 31 July 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 2012 NS.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52656-41B7-4A9B-A67D-AD931426B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82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E310-DDC3-4375-83F2-EEE074264036}" type="datetime2">
              <a:rPr lang="en-IN" smtClean="0"/>
              <a:t>Wednesday, 31 July 2013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 2012 NS.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52656-41B7-4A9B-A67D-AD931426B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373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8F33A-D8DD-43E6-B02B-6491EE0E48DB}" type="datetime2">
              <a:rPr lang="en-IN" smtClean="0"/>
              <a:t>Wednesday, 31 July 2013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 2012 NS.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52656-41B7-4A9B-A67D-AD931426B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992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187C2-E1F8-4575-9782-85140E8A7735}" type="datetime2">
              <a:rPr lang="en-IN" smtClean="0"/>
              <a:t>Wednesday, 31 July 2013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 2012 NS.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52656-41B7-4A9B-A67D-AD931426B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226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14EDD-5860-4576-9A10-32B9A32670BD}" type="datetime2">
              <a:rPr lang="en-IN" smtClean="0"/>
              <a:t>Wednesday, 31 July 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 2012 NS.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52656-41B7-4A9B-A67D-AD931426B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0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E6BB-E597-4738-A286-B88385C10541}" type="datetime2">
              <a:rPr lang="en-IN" smtClean="0"/>
              <a:t>Wednesday, 31 July 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 2012 NS.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52656-41B7-4A9B-A67D-AD931426B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189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E5B03-7555-46DF-A738-9532C114C513}" type="datetime2">
              <a:rPr lang="en-IN" smtClean="0"/>
              <a:t>Wednesday, 31 July 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© 2012 NS.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2C52656-41B7-4A9B-A67D-AD931426B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0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admin@nsapps.net" TargetMode="External"/><Relationship Id="rId2" Type="http://schemas.openxmlformats.org/officeDocument/2006/relationships/hyperlink" Target="http://www.nsapps.net/Apps/Newge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nsapps.net/Apps/Newgen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1640" y="2132856"/>
            <a:ext cx="6192688" cy="1716040"/>
          </a:xfrm>
        </p:spPr>
        <p:txBody>
          <a:bodyPr/>
          <a:lstStyle/>
          <a:p>
            <a:r>
              <a:rPr lang="en-US" sz="115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Newgen</a:t>
            </a:r>
            <a:endParaRPr lang="en-IN" sz="1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600" y="4869160"/>
            <a:ext cx="7209588" cy="1101248"/>
          </a:xfrm>
        </p:spPr>
        <p:txBody>
          <a:bodyPr/>
          <a:lstStyle/>
          <a:p>
            <a:pPr algn="ctr"/>
            <a:endParaRPr lang="en-US" dirty="0" smtClean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2013 NS. All rights reserved.</a:t>
            </a:r>
            <a:endParaRPr lang="en-IN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402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42028" b="82561"/>
          <a:stretch/>
        </p:blipFill>
        <p:spPr bwMode="auto">
          <a:xfrm>
            <a:off x="5076055" y="764703"/>
            <a:ext cx="2701134" cy="168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8" b="71902"/>
          <a:stretch/>
        </p:blipFill>
        <p:spPr bwMode="auto">
          <a:xfrm>
            <a:off x="457542" y="764703"/>
            <a:ext cx="2324116" cy="168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239000" cy="504056"/>
          </a:xfrm>
        </p:spPr>
        <p:txBody>
          <a:bodyPr>
            <a:normAutofit fontScale="90000"/>
          </a:bodyPr>
          <a:lstStyle/>
          <a:p>
            <a:r>
              <a:rPr lang="en-US" cap="none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UserTile</a:t>
            </a:r>
            <a:r>
              <a:rPr lang="en-US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, </a:t>
            </a:r>
            <a:r>
              <a:rPr lang="en-US" cap="none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ThumbsBar</a:t>
            </a:r>
            <a:r>
              <a:rPr lang="en-US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, </a:t>
            </a:r>
            <a:r>
              <a:rPr lang="en-US" cap="none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TilesBar</a:t>
            </a:r>
            <a:endParaRPr lang="en-IN" cap="none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912" y="2545702"/>
            <a:ext cx="2340746" cy="3566796"/>
          </a:xfrm>
        </p:spPr>
        <p:txBody>
          <a:bodyPr>
            <a:normAutofit/>
          </a:bodyPr>
          <a:lstStyle/>
          <a:p>
            <a:r>
              <a:rPr lang="en-US" dirty="0"/>
              <a:t>[1] Displays your current picture.</a:t>
            </a:r>
          </a:p>
          <a:p>
            <a:r>
              <a:rPr lang="en-US" dirty="0"/>
              <a:t>[2] [4] Locks current user account.</a:t>
            </a:r>
          </a:p>
          <a:p>
            <a:r>
              <a:rPr lang="en-US" dirty="0"/>
              <a:t>[3] Allows you to change your [1] picture.</a:t>
            </a:r>
          </a:p>
          <a:p>
            <a:r>
              <a:rPr lang="en-US" dirty="0"/>
              <a:t>[5] Logoffs current user account. </a:t>
            </a:r>
          </a:p>
        </p:txBody>
      </p:sp>
      <p:sp>
        <p:nvSpPr>
          <p:cNvPr id="16" name="Dodecagon 15"/>
          <p:cNvSpPr/>
          <p:nvPr/>
        </p:nvSpPr>
        <p:spPr>
          <a:xfrm>
            <a:off x="1134472" y="1282300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Dodecagon 16"/>
          <p:cNvSpPr/>
          <p:nvPr/>
        </p:nvSpPr>
        <p:spPr>
          <a:xfrm>
            <a:off x="2265020" y="885115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Dodecagon 23"/>
          <p:cNvSpPr/>
          <p:nvPr/>
        </p:nvSpPr>
        <p:spPr>
          <a:xfrm>
            <a:off x="1691680" y="1520788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Dodecagon 24"/>
          <p:cNvSpPr/>
          <p:nvPr/>
        </p:nvSpPr>
        <p:spPr>
          <a:xfrm>
            <a:off x="1115616" y="1736812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Dodecagon 25"/>
          <p:cNvSpPr/>
          <p:nvPr/>
        </p:nvSpPr>
        <p:spPr>
          <a:xfrm>
            <a:off x="395536" y="1952836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79" r="86998" b="39423"/>
          <a:stretch/>
        </p:blipFill>
        <p:spPr bwMode="auto">
          <a:xfrm>
            <a:off x="2987824" y="764703"/>
            <a:ext cx="1819180" cy="168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2987824" y="2564904"/>
            <a:ext cx="1819180" cy="356679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800" dirty="0"/>
              <a:t>[6] Live preview of currently opened application. To switch, click this image.</a:t>
            </a:r>
          </a:p>
        </p:txBody>
      </p:sp>
      <p:sp>
        <p:nvSpPr>
          <p:cNvPr id="28" name="Dodecagon 27"/>
          <p:cNvSpPr/>
          <p:nvPr/>
        </p:nvSpPr>
        <p:spPr>
          <a:xfrm>
            <a:off x="5508104" y="958264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Dodecagon 28"/>
          <p:cNvSpPr/>
          <p:nvPr/>
        </p:nvSpPr>
        <p:spPr>
          <a:xfrm>
            <a:off x="4220344" y="1596718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Dodecagon 29"/>
          <p:cNvSpPr/>
          <p:nvPr/>
        </p:nvSpPr>
        <p:spPr>
          <a:xfrm>
            <a:off x="6066582" y="2096292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5076229" y="2564904"/>
            <a:ext cx="2700960" cy="356679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800" dirty="0"/>
              <a:t>[7] Tile (Widget). Clicking it, toggles the display of widget (Tiles) in StartScreen.</a:t>
            </a:r>
          </a:p>
          <a:p>
            <a:r>
              <a:rPr lang="en-US" sz="1800" dirty="0"/>
              <a:t>[8] Closes </a:t>
            </a:r>
            <a:r>
              <a:rPr lang="en-US" sz="1800" dirty="0" err="1"/>
              <a:t>TilesToolbar</a:t>
            </a:r>
            <a:r>
              <a:rPr lang="en-US" sz="1800" dirty="0"/>
              <a:t> or </a:t>
            </a:r>
            <a:r>
              <a:rPr lang="en-US" sz="1800" dirty="0" err="1"/>
              <a:t>TilesBar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091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9" t="20790" r="28941" b="48214"/>
          <a:stretch/>
        </p:blipFill>
        <p:spPr bwMode="auto">
          <a:xfrm>
            <a:off x="241242" y="807026"/>
            <a:ext cx="3178630" cy="2267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239000" cy="504056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Tiles and App Widget</a:t>
            </a:r>
            <a:endParaRPr lang="en-IN" cap="none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42" y="3074467"/>
            <a:ext cx="3178630" cy="34508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[1] Title of App or Shortcut</a:t>
            </a:r>
          </a:p>
          <a:p>
            <a:r>
              <a:rPr lang="en-US" dirty="0"/>
              <a:t>[2] Icon or Preview of App or File</a:t>
            </a:r>
          </a:p>
          <a:p>
            <a:r>
              <a:rPr lang="en-US" dirty="0"/>
              <a:t>[3] Opens Options Hub, where you can edit App Widget’s properties</a:t>
            </a:r>
          </a:p>
          <a:p>
            <a:r>
              <a:rPr lang="en-US" dirty="0"/>
              <a:t>[4] Changes the Background color of Tile.</a:t>
            </a:r>
          </a:p>
          <a:p>
            <a:r>
              <a:rPr lang="en-US" dirty="0"/>
              <a:t>[5] Removes the Tile from StartScreen.</a:t>
            </a:r>
          </a:p>
        </p:txBody>
      </p:sp>
      <p:sp>
        <p:nvSpPr>
          <p:cNvPr id="16" name="Dodecagon 15"/>
          <p:cNvSpPr/>
          <p:nvPr/>
        </p:nvSpPr>
        <p:spPr>
          <a:xfrm>
            <a:off x="935137" y="2218586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Dodecagon 16"/>
          <p:cNvSpPr/>
          <p:nvPr/>
        </p:nvSpPr>
        <p:spPr>
          <a:xfrm>
            <a:off x="1468491" y="1216610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Dodecagon 23"/>
          <p:cNvSpPr/>
          <p:nvPr/>
        </p:nvSpPr>
        <p:spPr>
          <a:xfrm>
            <a:off x="3059832" y="1807310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Dodecagon 24"/>
          <p:cNvSpPr/>
          <p:nvPr/>
        </p:nvSpPr>
        <p:spPr>
          <a:xfrm>
            <a:off x="3059832" y="2070230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Dodecagon 25"/>
          <p:cNvSpPr/>
          <p:nvPr/>
        </p:nvSpPr>
        <p:spPr>
          <a:xfrm>
            <a:off x="3059832" y="2463210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771589"/>
            <a:ext cx="4804723" cy="270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851919" y="3645024"/>
            <a:ext cx="4804723" cy="28803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</a:rPr>
              <a:t>This is Options hub which comes on clicking [3].</a:t>
            </a:r>
          </a:p>
          <a:p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</a:rPr>
              <a:t>[6] Gives you a preview of App’s Icon or Thumb.</a:t>
            </a:r>
          </a:p>
          <a:p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</a:rPr>
              <a:t>[7] Title of this App Tile</a:t>
            </a:r>
          </a:p>
          <a:p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</a:rPr>
              <a:t>[8] </a:t>
            </a:r>
            <a:r>
              <a:rPr lang="en-US" sz="1800" dirty="0" err="1" smtClean="0">
                <a:solidFill>
                  <a:schemeClr val="bg2">
                    <a:lumMod val="10000"/>
                  </a:schemeClr>
                </a:solidFill>
              </a:rPr>
              <a:t>Commandline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</a:rPr>
              <a:t>  arguments for this App Tile</a:t>
            </a:r>
          </a:p>
        </p:txBody>
      </p:sp>
      <p:sp>
        <p:nvSpPr>
          <p:cNvPr id="20" name="Dodecagon 19"/>
          <p:cNvSpPr/>
          <p:nvPr/>
        </p:nvSpPr>
        <p:spPr>
          <a:xfrm>
            <a:off x="8256170" y="978142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Dodecagon 20"/>
          <p:cNvSpPr/>
          <p:nvPr/>
        </p:nvSpPr>
        <p:spPr>
          <a:xfrm>
            <a:off x="3995936" y="1160748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Dodecagon 21"/>
          <p:cNvSpPr/>
          <p:nvPr/>
        </p:nvSpPr>
        <p:spPr>
          <a:xfrm>
            <a:off x="3995936" y="1412776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42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9" t="13354" r="29115" b="28209"/>
          <a:stretch/>
        </p:blipFill>
        <p:spPr bwMode="auto">
          <a:xfrm>
            <a:off x="4236253" y="1772816"/>
            <a:ext cx="4826501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80" t="64114" b="23359"/>
          <a:stretch/>
        </p:blipFill>
        <p:spPr bwMode="auto">
          <a:xfrm>
            <a:off x="8172400" y="118389"/>
            <a:ext cx="890354" cy="1248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7588696" cy="1152128"/>
          </a:xfrm>
        </p:spPr>
        <p:txBody>
          <a:bodyPr>
            <a:normAutofit fontScale="90000"/>
          </a:bodyPr>
          <a:lstStyle/>
          <a:p>
            <a:r>
              <a:rPr lang="en-US" sz="3600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Settings, customizing </a:t>
            </a:r>
            <a:r>
              <a:rPr lang="en-US" sz="3600" cap="none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Newgen</a:t>
            </a:r>
            <a:r>
              <a:rPr lang="en-US" sz="3600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/>
            </a:r>
            <a:br>
              <a:rPr lang="en-US" sz="3600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</a:br>
            <a:r>
              <a:rPr lang="en-US" sz="3600" i="1" cap="non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Part 1 - UI</a:t>
            </a:r>
            <a:endParaRPr lang="en-IN" sz="3600" i="1" cap="none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4" name="Pentagon 23"/>
          <p:cNvSpPr/>
          <p:nvPr/>
        </p:nvSpPr>
        <p:spPr>
          <a:xfrm>
            <a:off x="251520" y="1844824"/>
            <a:ext cx="4040063" cy="288032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Disables hiding your </a:t>
            </a:r>
            <a:r>
              <a:rPr lang="en-US" sz="11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TaskBar</a:t>
            </a:r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permanently</a:t>
            </a:r>
            <a:endParaRPr lang="en-IN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Pentagon 24"/>
          <p:cNvSpPr/>
          <p:nvPr/>
        </p:nvSpPr>
        <p:spPr>
          <a:xfrm>
            <a:off x="251520" y="2132856"/>
            <a:ext cx="4032448" cy="360040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Shows </a:t>
            </a:r>
            <a:r>
              <a:rPr lang="en-US" sz="11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TaskBar</a:t>
            </a:r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but not in </a:t>
            </a:r>
            <a:r>
              <a:rPr lang="en-US" sz="11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fullscreen</a:t>
            </a:r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mode, but still you can see it if using translucent background</a:t>
            </a:r>
            <a:endParaRPr lang="en-IN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Pentagon 25"/>
          <p:cNvSpPr/>
          <p:nvPr/>
        </p:nvSpPr>
        <p:spPr>
          <a:xfrm>
            <a:off x="251520" y="2492896"/>
            <a:ext cx="4040063" cy="288032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Toggles between </a:t>
            </a:r>
            <a:r>
              <a:rPr lang="en-US" sz="11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ThumbsBar</a:t>
            </a:r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or New experimental App Switcher </a:t>
            </a:r>
            <a:endParaRPr lang="en-IN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Pentagon 26"/>
          <p:cNvSpPr/>
          <p:nvPr/>
        </p:nvSpPr>
        <p:spPr>
          <a:xfrm>
            <a:off x="251520" y="2770262"/>
            <a:ext cx="4040063" cy="288032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Toggles the display of </a:t>
            </a:r>
            <a:r>
              <a:rPr lang="en-US" sz="11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UserTile</a:t>
            </a:r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StartScreen.</a:t>
            </a:r>
            <a:endParaRPr lang="en-IN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Pentagon 27"/>
          <p:cNvSpPr/>
          <p:nvPr/>
        </p:nvSpPr>
        <p:spPr>
          <a:xfrm>
            <a:off x="251520" y="3068960"/>
            <a:ext cx="4032448" cy="360040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Toogles</a:t>
            </a:r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between Static color or Image for StartScreen background</a:t>
            </a:r>
            <a:endParaRPr lang="en-IN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Pentagon 28"/>
          <p:cNvSpPr/>
          <p:nvPr/>
        </p:nvSpPr>
        <p:spPr>
          <a:xfrm>
            <a:off x="251520" y="4077072"/>
            <a:ext cx="4032448" cy="360040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Changes StartBar background color</a:t>
            </a:r>
            <a:endParaRPr lang="en-IN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Pentagon 29"/>
          <p:cNvSpPr/>
          <p:nvPr/>
        </p:nvSpPr>
        <p:spPr>
          <a:xfrm>
            <a:off x="251520" y="5085184"/>
            <a:ext cx="4032448" cy="360040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Changes  </a:t>
            </a:r>
            <a:r>
              <a:rPr lang="en-US" sz="11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StartBar’s</a:t>
            </a:r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Start button’s logo (image)</a:t>
            </a:r>
            <a:endParaRPr lang="en-IN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Pentagon 30"/>
          <p:cNvSpPr/>
          <p:nvPr/>
        </p:nvSpPr>
        <p:spPr>
          <a:xfrm>
            <a:off x="251520" y="5805264"/>
            <a:ext cx="4032448" cy="360040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Changes  the text written on top of StartScreen</a:t>
            </a:r>
            <a:endParaRPr lang="en-IN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631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t="13690" r="22694" b="53125"/>
          <a:stretch/>
        </p:blipFill>
        <p:spPr bwMode="auto">
          <a:xfrm>
            <a:off x="4329718" y="2132856"/>
            <a:ext cx="4733036" cy="2427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80" t="64114" b="23359"/>
          <a:stretch/>
        </p:blipFill>
        <p:spPr bwMode="auto">
          <a:xfrm>
            <a:off x="8172400" y="118389"/>
            <a:ext cx="890354" cy="1248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7588696" cy="1152128"/>
          </a:xfrm>
        </p:spPr>
        <p:txBody>
          <a:bodyPr>
            <a:normAutofit fontScale="90000"/>
          </a:bodyPr>
          <a:lstStyle/>
          <a:p>
            <a:r>
              <a:rPr lang="en-US" sz="3600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Settings, customizing Newgen</a:t>
            </a:r>
            <a:br>
              <a:rPr lang="en-US" sz="3600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</a:br>
            <a:r>
              <a:rPr lang="en-US" sz="3600" i="1" cap="non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Part 2 - Widgets</a:t>
            </a:r>
            <a:endParaRPr lang="en-IN" sz="3600" i="1" cap="none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4" name="Pentagon 23"/>
          <p:cNvSpPr/>
          <p:nvPr/>
        </p:nvSpPr>
        <p:spPr>
          <a:xfrm>
            <a:off x="315913" y="2060848"/>
            <a:ext cx="4040063" cy="432048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Locks Tiles in their places, i.e. stops dragging of Tiles</a:t>
            </a:r>
            <a:endParaRPr lang="en-IN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316369" y="2564904"/>
            <a:ext cx="4040063" cy="432048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fallback value of tiles background</a:t>
            </a:r>
            <a:endParaRPr lang="en-IN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Pentagon 14"/>
          <p:cNvSpPr/>
          <p:nvPr/>
        </p:nvSpPr>
        <p:spPr>
          <a:xfrm>
            <a:off x="315913" y="3068960"/>
            <a:ext cx="4040063" cy="432048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Size of tiles. [It depends on your screen]</a:t>
            </a:r>
            <a:endParaRPr lang="en-IN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Pentagon 15"/>
          <p:cNvSpPr/>
          <p:nvPr/>
        </p:nvSpPr>
        <p:spPr>
          <a:xfrm>
            <a:off x="315913" y="3501008"/>
            <a:ext cx="4040063" cy="432048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Margin between Tiles</a:t>
            </a:r>
            <a:endParaRPr lang="en-IN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15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80" t="64114" b="23359"/>
          <a:stretch/>
        </p:blipFill>
        <p:spPr bwMode="auto">
          <a:xfrm>
            <a:off x="8172400" y="118389"/>
            <a:ext cx="890354" cy="1248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7588696" cy="1152128"/>
          </a:xfrm>
        </p:spPr>
        <p:txBody>
          <a:bodyPr>
            <a:normAutofit fontScale="90000"/>
          </a:bodyPr>
          <a:lstStyle/>
          <a:p>
            <a:r>
              <a:rPr lang="en-US" sz="3600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Settings, customizing Newgen</a:t>
            </a:r>
            <a:br>
              <a:rPr lang="en-US" sz="3600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</a:br>
            <a:r>
              <a:rPr lang="en-US" sz="3600" i="1" cap="non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Part 3 - General</a:t>
            </a:r>
            <a:endParaRPr lang="en-IN" sz="3600" i="1" cap="none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4" name="Pentagon 23"/>
          <p:cNvSpPr/>
          <p:nvPr/>
        </p:nvSpPr>
        <p:spPr>
          <a:xfrm>
            <a:off x="315913" y="1844824"/>
            <a:ext cx="4040063" cy="432048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Starts Newgen with Windows</a:t>
            </a:r>
            <a:endParaRPr lang="en-IN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316369" y="2852936"/>
            <a:ext cx="4040063" cy="432048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Enables Hotkeys (Shortcut Keys)</a:t>
            </a:r>
            <a:endParaRPr lang="en-IN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Pentagon 14"/>
          <p:cNvSpPr/>
          <p:nvPr/>
        </p:nvSpPr>
        <p:spPr>
          <a:xfrm>
            <a:off x="315913" y="3789040"/>
            <a:ext cx="4040063" cy="432048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 display format</a:t>
            </a:r>
            <a:endParaRPr lang="en-IN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Pentagon 9"/>
          <p:cNvSpPr/>
          <p:nvPr/>
        </p:nvSpPr>
        <p:spPr>
          <a:xfrm>
            <a:off x="315913" y="4509120"/>
            <a:ext cx="4040063" cy="432048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 after which </a:t>
            </a:r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LockScreen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will show up, when idle</a:t>
            </a:r>
            <a:endParaRPr lang="en-IN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304490" y="5373216"/>
            <a:ext cx="4040063" cy="576064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Language [Currently no other language support, other than English]</a:t>
            </a:r>
          </a:p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you can help, contact team</a:t>
            </a:r>
            <a:endParaRPr lang="en-IN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t="14287" r="35299" b="28372"/>
          <a:stretch/>
        </p:blipFill>
        <p:spPr bwMode="auto">
          <a:xfrm>
            <a:off x="4572000" y="1529968"/>
            <a:ext cx="4490754" cy="4923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Pentagon 11"/>
          <p:cNvSpPr/>
          <p:nvPr/>
        </p:nvSpPr>
        <p:spPr>
          <a:xfrm>
            <a:off x="316369" y="1421543"/>
            <a:ext cx="4040063" cy="432048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Enables logging of errors</a:t>
            </a:r>
            <a:endParaRPr lang="en-IN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133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9" t="14366" r="41939" b="56730"/>
          <a:stretch/>
        </p:blipFill>
        <p:spPr bwMode="auto">
          <a:xfrm>
            <a:off x="5864379" y="1484784"/>
            <a:ext cx="3198375" cy="2114353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80" t="64114" b="23359"/>
          <a:stretch/>
        </p:blipFill>
        <p:spPr bwMode="auto">
          <a:xfrm>
            <a:off x="8172400" y="118389"/>
            <a:ext cx="890354" cy="1248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7588696" cy="1152128"/>
          </a:xfrm>
        </p:spPr>
        <p:txBody>
          <a:bodyPr>
            <a:normAutofit fontScale="90000"/>
          </a:bodyPr>
          <a:lstStyle/>
          <a:p>
            <a:r>
              <a:rPr lang="en-US" sz="3600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Settings, customizing Newgen</a:t>
            </a:r>
            <a:br>
              <a:rPr lang="en-US" sz="3600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</a:br>
            <a:r>
              <a:rPr lang="en-US" sz="3600" i="1" cap="non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Part 4 – OOBE, Updates</a:t>
            </a:r>
            <a:endParaRPr lang="en-IN" sz="3600" i="1" cap="none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4" name="Pentagon 23"/>
          <p:cNvSpPr/>
          <p:nvPr/>
        </p:nvSpPr>
        <p:spPr>
          <a:xfrm>
            <a:off x="323528" y="1556792"/>
            <a:ext cx="5548466" cy="432048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Enables experimental features of Newgen</a:t>
            </a:r>
          </a:p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you like them, tell team to make them stable</a:t>
            </a:r>
            <a:endParaRPr lang="en-IN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319678" y="1988840"/>
            <a:ext cx="5548466" cy="432048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Enables Slide-Show in place of static background on StartScreen</a:t>
            </a:r>
            <a:endParaRPr lang="en-IN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1" t="15385" r="28424" b="75373"/>
          <a:stretch/>
        </p:blipFill>
        <p:spPr bwMode="auto">
          <a:xfrm>
            <a:off x="4076282" y="3689014"/>
            <a:ext cx="4986472" cy="676090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Pentagon 12"/>
          <p:cNvSpPr/>
          <p:nvPr/>
        </p:nvSpPr>
        <p:spPr>
          <a:xfrm>
            <a:off x="323528" y="3645024"/>
            <a:ext cx="3752754" cy="676090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 for latest updates. If available, it will show more details about update.</a:t>
            </a:r>
            <a:endParaRPr lang="en-IN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241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Activating Newgen</a:t>
            </a:r>
            <a:endParaRPr lang="en-IN" cap="none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57431"/>
            <a:ext cx="6347714" cy="3880773"/>
          </a:xfrm>
        </p:spPr>
        <p:txBody>
          <a:bodyPr>
            <a:normAutofit/>
          </a:bodyPr>
          <a:lstStyle/>
          <a:p>
            <a:r>
              <a:rPr lang="en-US" dirty="0"/>
              <a:t>To activate Newgen, you must a full version license first.</a:t>
            </a:r>
          </a:p>
          <a:p>
            <a:pPr marL="704088" lvl="1" indent="-457200">
              <a:buFont typeface="+mj-lt"/>
              <a:buAutoNum type="arabicPeriod"/>
            </a:pPr>
            <a:r>
              <a:rPr lang="en-US" dirty="0"/>
              <a:t>Goto Settings</a:t>
            </a:r>
          </a:p>
          <a:p>
            <a:pPr marL="704088" lvl="1" indent="-457200">
              <a:buFont typeface="+mj-lt"/>
              <a:buAutoNum type="arabicPeriod"/>
            </a:pPr>
            <a:r>
              <a:rPr lang="en-US" dirty="0"/>
              <a:t>Goto About</a:t>
            </a:r>
          </a:p>
          <a:p>
            <a:pPr marL="704088" lvl="1" indent="-457200">
              <a:buFont typeface="+mj-lt"/>
              <a:buAutoNum type="arabicPeriod"/>
            </a:pPr>
            <a:r>
              <a:rPr lang="en-US" dirty="0"/>
              <a:t>Paste the activation code in license box</a:t>
            </a:r>
          </a:p>
          <a:p>
            <a:pPr marL="704088" lvl="1" indent="-457200">
              <a:buFont typeface="+mj-lt"/>
              <a:buAutoNum type="arabicPeriod"/>
            </a:pPr>
            <a:r>
              <a:rPr lang="en-US" dirty="0"/>
              <a:t>Press activate / re-activate</a:t>
            </a:r>
          </a:p>
          <a:p>
            <a:pPr marL="704088" lvl="1" indent="-457200">
              <a:buFont typeface="+mj-lt"/>
              <a:buAutoNum type="arabicPeriod"/>
            </a:pPr>
            <a:r>
              <a:rPr lang="en-US" dirty="0"/>
              <a:t>Restart the Newgen (Manually)</a:t>
            </a:r>
          </a:p>
          <a:p>
            <a:pPr marL="704088" lvl="1" indent="-457200">
              <a:buFont typeface="+mj-lt"/>
              <a:buAutoNum type="arabicPeriod"/>
            </a:pPr>
            <a:endParaRPr lang="en-US" dirty="0"/>
          </a:p>
          <a:p>
            <a:pPr marL="704088" lvl="1" indent="-457200">
              <a:buFont typeface="+mj-lt"/>
              <a:buAutoNum type="arabicPeriod"/>
            </a:pPr>
            <a:endParaRPr lang="en-US" dirty="0"/>
          </a:p>
          <a:p>
            <a:pPr marL="704088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6" t="43500" r="23317" b="21015"/>
          <a:stretch/>
        </p:blipFill>
        <p:spPr bwMode="auto">
          <a:xfrm>
            <a:off x="273844" y="4040336"/>
            <a:ext cx="8575228" cy="25957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32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How </a:t>
            </a:r>
            <a:r>
              <a:rPr lang="en-US" cap="none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To’s</a:t>
            </a:r>
            <a:r>
              <a:rPr lang="en-US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&amp; What if’s</a:t>
            </a:r>
            <a:endParaRPr lang="en-IN" cap="none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9416"/>
            <a:ext cx="6851104" cy="4846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How to change position of Tile(s) ?</a:t>
            </a:r>
          </a:p>
          <a:p>
            <a:pPr marL="246888" lvl="1" indent="0">
              <a:buNone/>
            </a:pPr>
            <a:r>
              <a:rPr lang="en-US" dirty="0"/>
              <a:t>To change position of Tiles, make sure that ‘Lock Tiles’ is unchecked in Settings-&gt;Widgets. Then simply press left-mouse button and start dragging a Tile. A grid will show up on StartScreen, it’s used to determine Tile’s relative position. Now, release mouse button on desired cell of grid to set new position of Tile</a:t>
            </a:r>
            <a:r>
              <a:rPr lang="en-US" dirty="0" smtClean="0"/>
              <a:t>.</a:t>
            </a:r>
          </a:p>
          <a:p>
            <a:pPr marL="246888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How to get view of desktop with Newgen at once ?</a:t>
            </a:r>
          </a:p>
          <a:p>
            <a:pPr marL="246888" lvl="1" indent="0">
              <a:buNone/>
            </a:pPr>
            <a:r>
              <a:rPr lang="en-US" dirty="0"/>
              <a:t>To get view of desktop, you should decrease the ‘Background Color Transparency’ on Settings-&gt;UI. Also check ‘Show Taskbar’ to get view of Taskbar.</a:t>
            </a:r>
          </a:p>
          <a:p>
            <a:pPr marL="246888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How </a:t>
            </a:r>
            <a:r>
              <a:rPr lang="en-US" cap="none" dirty="0" err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To’s</a:t>
            </a:r>
            <a:r>
              <a:rPr lang="en-US" cap="none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&amp; What if’s</a:t>
            </a:r>
            <a:endParaRPr lang="en-IN" cap="none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9416"/>
            <a:ext cx="6851104" cy="4846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How to install a widget ?</a:t>
            </a:r>
          </a:p>
          <a:p>
            <a:pPr marL="246888" lvl="1" indent="0">
              <a:buNone/>
            </a:pPr>
            <a:r>
              <a:rPr lang="en-US" dirty="0"/>
              <a:t>There are 4 options to do this. But you’re recommended to use Case 1 and 2 as they also install Widget’s metadata information in to Newgen.</a:t>
            </a:r>
          </a:p>
          <a:p>
            <a:pPr marL="589788" lvl="1" indent="-342900"/>
            <a:r>
              <a:rPr lang="en-US" dirty="0"/>
              <a:t>If you installed Newgen using installer, then simply get .</a:t>
            </a:r>
            <a:r>
              <a:rPr lang="en-US" dirty="0" err="1"/>
              <a:t>nwp</a:t>
            </a:r>
            <a:r>
              <a:rPr lang="en-US" dirty="0"/>
              <a:t> version of widget from site and double-click it.</a:t>
            </a:r>
          </a:p>
          <a:p>
            <a:pPr marL="589788" lvl="1" indent="-342900"/>
            <a:r>
              <a:rPr lang="en-US" dirty="0"/>
              <a:t>If you got Newgen from open files, then you can use Store to install widgets. This also applies to case above.</a:t>
            </a:r>
          </a:p>
          <a:p>
            <a:pPr marL="246888" lvl="1" indent="0">
              <a:buNone/>
            </a:pPr>
            <a:r>
              <a:rPr lang="en-US" dirty="0"/>
              <a:t>Cases below are not recommended to be used.</a:t>
            </a:r>
          </a:p>
          <a:p>
            <a:pPr marL="589788" lvl="1" indent="-342900"/>
            <a:r>
              <a:rPr lang="en-US" dirty="0"/>
              <a:t>You can also pass arguments to Newgen as like - ‘&lt;Path to Newgen.exe&gt; -</a:t>
            </a:r>
            <a:r>
              <a:rPr lang="en-US" dirty="0" err="1"/>
              <a:t>nwp</a:t>
            </a:r>
            <a:r>
              <a:rPr lang="en-US" dirty="0"/>
              <a:t> “&lt;Path to .</a:t>
            </a:r>
            <a:r>
              <a:rPr lang="en-US" dirty="0" err="1"/>
              <a:t>nwp</a:t>
            </a:r>
            <a:r>
              <a:rPr lang="en-US" dirty="0"/>
              <a:t> file&gt;”’</a:t>
            </a:r>
          </a:p>
          <a:p>
            <a:pPr marL="589788" lvl="1" indent="-342900"/>
            <a:r>
              <a:rPr lang="en-US" dirty="0"/>
              <a:t>You can simply copy widget files (open files) to </a:t>
            </a:r>
            <a:r>
              <a:rPr lang="en-US" dirty="0" err="1"/>
              <a:t>Newgen’s</a:t>
            </a:r>
            <a:r>
              <a:rPr lang="en-US" dirty="0"/>
              <a:t> Widgets folder. For ex: If a widget named ‘W’ will be copied to ‘&lt;Path to Newgen folder&gt;\Widgets\W\’</a:t>
            </a:r>
          </a:p>
        </p:txBody>
      </p:sp>
    </p:spTree>
    <p:extLst>
      <p:ext uri="{BB962C8B-B14F-4D97-AF65-F5344CB8AC3E}">
        <p14:creationId xmlns:p14="http://schemas.microsoft.com/office/powerpoint/2010/main" val="150014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How </a:t>
            </a:r>
            <a:r>
              <a:rPr lang="en-US" cap="none" dirty="0" err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To’s</a:t>
            </a:r>
            <a:r>
              <a:rPr lang="en-US" cap="none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&amp; What if’s</a:t>
            </a:r>
            <a:endParaRPr lang="en-IN" cap="none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9416"/>
            <a:ext cx="6779096" cy="4846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What if I upgraded Newgen and Widgets stop working ? </a:t>
            </a:r>
          </a:p>
          <a:p>
            <a:pPr marL="246888" lvl="1" indent="0">
              <a:buNone/>
            </a:pPr>
            <a:r>
              <a:rPr lang="en-US" dirty="0"/>
              <a:t>This is generally due to change in Widget API. If can be fixed by deleting the old widgets manually from folder ‘\Widgets’ and re-installing latest widgets</a:t>
            </a:r>
            <a:r>
              <a:rPr lang="en-US" dirty="0" smtClean="0"/>
              <a:t>.</a:t>
            </a:r>
          </a:p>
          <a:p>
            <a:pPr marL="246888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I want to buy full license, how ?</a:t>
            </a:r>
          </a:p>
          <a:p>
            <a:pPr marL="246888" lvl="1" indent="0">
              <a:buNone/>
            </a:pPr>
            <a:r>
              <a:rPr lang="en-US" dirty="0"/>
              <a:t>To buy full license, go to this </a:t>
            </a:r>
            <a:r>
              <a:rPr lang="en-US" dirty="0">
                <a:hlinkClick r:id="rId2"/>
              </a:rPr>
              <a:t>www.nsapps.net/Apps/Newgen/</a:t>
            </a:r>
            <a:r>
              <a:rPr lang="en-US" dirty="0"/>
              <a:t>. You’ll need to enter your correct email id. After you finish transaction, you’ll receive two email, one containing Newgen Full version license, other containing Transaction receipt from &lt;NS Web Services&gt; </a:t>
            </a:r>
            <a:r>
              <a:rPr lang="en-US" dirty="0" smtClean="0">
                <a:hlinkClick r:id="rId3"/>
              </a:rPr>
              <a:t>admin@nsapps.net</a:t>
            </a:r>
            <a:r>
              <a:rPr lang="en-US" dirty="0"/>
              <a:t>. Please add this email to your contact list. </a:t>
            </a:r>
          </a:p>
          <a:p>
            <a:pPr marL="246888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38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About</a:t>
            </a:r>
            <a:endParaRPr lang="en-IN" sz="7200" cap="none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2160590"/>
            <a:ext cx="6698705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Newgen is a Desktop Customizing application made over .NET Framework 4 for Window 7. It’s a Metro inspired application with seamless integration of Widgets, Internet, and some useful features. It’s also extensible, means that you can create Widgets, that get into Tiles Screen, if you know C# or VB.NET programing in WPF platform or HTML5 with JavaScript basics.</a:t>
            </a:r>
          </a:p>
        </p:txBody>
      </p:sp>
    </p:spTree>
    <p:extLst>
      <p:ext uri="{BB962C8B-B14F-4D97-AF65-F5344CB8AC3E}">
        <p14:creationId xmlns:p14="http://schemas.microsoft.com/office/powerpoint/2010/main" val="362334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How </a:t>
            </a:r>
            <a:r>
              <a:rPr lang="en-US" cap="none" dirty="0" err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To’s</a:t>
            </a:r>
            <a:r>
              <a:rPr lang="en-US" cap="none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&amp; What if’s</a:t>
            </a:r>
            <a:endParaRPr lang="en-IN" cap="none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9416"/>
            <a:ext cx="6707088" cy="4846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I’ve made a widget for Newgen and want it in Newgen Store, how can I ?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Where is API / Documentation ?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How can I make widgets ?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246888" lvl="1" indent="0">
              <a:buNone/>
            </a:pPr>
            <a:r>
              <a:rPr lang="en-US" dirty="0"/>
              <a:t>Please contact us or visit our site for resources.</a:t>
            </a:r>
          </a:p>
        </p:txBody>
      </p:sp>
    </p:spTree>
    <p:extLst>
      <p:ext uri="{BB962C8B-B14F-4D97-AF65-F5344CB8AC3E}">
        <p14:creationId xmlns:p14="http://schemas.microsoft.com/office/powerpoint/2010/main" val="143021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How </a:t>
            </a:r>
            <a:r>
              <a:rPr lang="en-US" cap="none" dirty="0" err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To’s</a:t>
            </a:r>
            <a:r>
              <a:rPr lang="en-US" cap="none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&amp; What if’s</a:t>
            </a:r>
            <a:endParaRPr lang="en-IN" cap="none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9416"/>
            <a:ext cx="6779096" cy="4846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Why certain things are not working in Newgen ?</a:t>
            </a:r>
          </a:p>
          <a:p>
            <a:pPr marL="246888" lvl="1" indent="0">
              <a:buNone/>
            </a:pPr>
            <a:r>
              <a:rPr lang="en-US" dirty="0"/>
              <a:t>You need full version license to make all things work in Newgen.</a:t>
            </a:r>
          </a:p>
          <a:p>
            <a:pPr marL="246888" lvl="1" indent="0">
              <a:buNone/>
            </a:pPr>
            <a:r>
              <a:rPr lang="en-US" dirty="0"/>
              <a:t>This includes – </a:t>
            </a:r>
          </a:p>
          <a:p>
            <a:pPr marL="589788" lvl="1" indent="-342900"/>
            <a:r>
              <a:rPr lang="en-US" dirty="0"/>
              <a:t>Newgen not saving settings.</a:t>
            </a:r>
          </a:p>
          <a:p>
            <a:pPr marL="589788" lvl="1" indent="-342900"/>
            <a:r>
              <a:rPr lang="en-US" dirty="0"/>
              <a:t>No Share/Devices/Search in StartBar.</a:t>
            </a:r>
          </a:p>
          <a:p>
            <a:pPr marL="589788" lvl="1" indent="-342900"/>
            <a:r>
              <a:rPr lang="en-US" dirty="0"/>
              <a:t>No UI, Widgets, OOBE settings options.</a:t>
            </a:r>
          </a:p>
          <a:p>
            <a:pPr marL="589788" lvl="1" indent="-342900"/>
            <a:r>
              <a:rPr lang="en-US" dirty="0"/>
              <a:t>No button to save settings. </a:t>
            </a:r>
          </a:p>
          <a:p>
            <a:pPr marL="589788" lvl="1" indent="-342900"/>
            <a:r>
              <a:rPr lang="en-US" dirty="0"/>
              <a:t>No new widgets installation from Store.</a:t>
            </a:r>
          </a:p>
          <a:p>
            <a:pPr marL="589788" lvl="1" indent="-342900"/>
            <a:r>
              <a:rPr lang="en-US" dirty="0"/>
              <a:t>And many more …</a:t>
            </a:r>
          </a:p>
        </p:txBody>
      </p:sp>
    </p:spTree>
    <p:extLst>
      <p:ext uri="{BB962C8B-B14F-4D97-AF65-F5344CB8AC3E}">
        <p14:creationId xmlns:p14="http://schemas.microsoft.com/office/powerpoint/2010/main" val="34188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Know more</a:t>
            </a:r>
            <a:endParaRPr lang="en-IN" cap="none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9416"/>
            <a:ext cx="6779096" cy="4915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have more queries or a new feature to be added or found a bug or you want to develop widgets, please feel free to contact us personally in our site or through email.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www.nsapps.net/Apps/Newgen/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923" y="3356992"/>
            <a:ext cx="32956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8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Integrated Usage Guide</a:t>
            </a:r>
            <a:endParaRPr lang="en-IN" cap="none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What's </a:t>
            </a:r>
            <a:r>
              <a:rPr lang="en-US" dirty="0" smtClean="0"/>
              <a:t>new </a:t>
            </a:r>
            <a:r>
              <a:rPr lang="en-US" dirty="0"/>
              <a:t>?</a:t>
            </a:r>
          </a:p>
          <a:p>
            <a:r>
              <a:rPr lang="en-US" dirty="0"/>
              <a:t>StartScreen</a:t>
            </a:r>
          </a:p>
          <a:p>
            <a:r>
              <a:rPr lang="en-US" dirty="0"/>
              <a:t>StartScreen Groups</a:t>
            </a:r>
          </a:p>
          <a:p>
            <a:r>
              <a:rPr lang="en-US" dirty="0"/>
              <a:t>Shortcuts</a:t>
            </a:r>
          </a:p>
          <a:p>
            <a:r>
              <a:rPr lang="en-US" dirty="0"/>
              <a:t>StartBar</a:t>
            </a:r>
          </a:p>
          <a:p>
            <a:r>
              <a:rPr lang="en-US" dirty="0" err="1"/>
              <a:t>UserTile</a:t>
            </a:r>
            <a:r>
              <a:rPr lang="en-US" dirty="0"/>
              <a:t>, </a:t>
            </a:r>
            <a:r>
              <a:rPr lang="en-US" dirty="0" err="1"/>
              <a:t>ThumbsBar</a:t>
            </a:r>
            <a:r>
              <a:rPr lang="en-US" dirty="0"/>
              <a:t>, </a:t>
            </a:r>
            <a:r>
              <a:rPr lang="en-US" dirty="0" err="1"/>
              <a:t>TilesBar</a:t>
            </a:r>
            <a:endParaRPr lang="en-US" dirty="0"/>
          </a:p>
          <a:p>
            <a:r>
              <a:rPr lang="en-US" dirty="0"/>
              <a:t>Tiles and App Widget</a:t>
            </a:r>
          </a:p>
          <a:p>
            <a:r>
              <a:rPr lang="en-US" dirty="0"/>
              <a:t>Settings, customizing Newgen [Part 1-4]</a:t>
            </a:r>
          </a:p>
          <a:p>
            <a:r>
              <a:rPr lang="en-US" dirty="0"/>
              <a:t>Activating Newgen</a:t>
            </a:r>
          </a:p>
          <a:p>
            <a:r>
              <a:rPr lang="en-US" dirty="0"/>
              <a:t>How-</a:t>
            </a:r>
            <a:r>
              <a:rPr lang="en-US" dirty="0" err="1"/>
              <a:t>To’s</a:t>
            </a:r>
            <a:r>
              <a:rPr lang="en-US" dirty="0"/>
              <a:t> &amp; What if’s</a:t>
            </a:r>
          </a:p>
          <a:p>
            <a:r>
              <a:rPr lang="en-US" dirty="0"/>
              <a:t>Know more and contact</a:t>
            </a:r>
          </a:p>
        </p:txBody>
      </p:sp>
    </p:spTree>
    <p:extLst>
      <p:ext uri="{BB962C8B-B14F-4D97-AF65-F5344CB8AC3E}">
        <p14:creationId xmlns:p14="http://schemas.microsoft.com/office/powerpoint/2010/main" val="164394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948720"/>
          </a:xfrm>
        </p:spPr>
        <p:txBody>
          <a:bodyPr/>
          <a:lstStyle/>
          <a:p>
            <a:r>
              <a:rPr lang="en-US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What’s new ?</a:t>
            </a:r>
            <a:endParaRPr lang="en-IN" cap="none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7239000" cy="51149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There </a:t>
            </a:r>
            <a:r>
              <a:rPr lang="en-US" dirty="0"/>
              <a:t>are many changes, bug fixes, some of which we remember are below.</a:t>
            </a:r>
          </a:p>
          <a:p>
            <a:endParaRPr lang="en-US" dirty="0"/>
          </a:p>
          <a:p>
            <a:r>
              <a:rPr lang="en-US" dirty="0" smtClean="0"/>
              <a:t>Tiles </a:t>
            </a:r>
            <a:r>
              <a:rPr lang="en-US" dirty="0"/>
              <a:t>and </a:t>
            </a:r>
            <a:r>
              <a:rPr lang="en-US" dirty="0" smtClean="0"/>
              <a:t>Widgets</a:t>
            </a:r>
            <a:endParaRPr lang="en-US" dirty="0"/>
          </a:p>
          <a:p>
            <a:pPr lvl="1">
              <a:buFont typeface="Courier New" pitchFamily="49" charset="0"/>
              <a:buChar char="o"/>
            </a:pPr>
            <a:r>
              <a:rPr lang="en-US" dirty="0"/>
              <a:t>Bug fixes.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 smtClean="0"/>
              <a:t>New Widgets.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 err="1" smtClean="0"/>
              <a:t>Newgen</a:t>
            </a:r>
            <a:r>
              <a:rPr lang="en-US" dirty="0" smtClean="0"/>
              <a:t> Skins.</a:t>
            </a:r>
          </a:p>
          <a:p>
            <a:pPr lvl="1">
              <a:buFont typeface="Courier New" pitchFamily="49" charset="0"/>
              <a:buChar char="o"/>
            </a:pPr>
            <a:endParaRPr lang="en-US" dirty="0"/>
          </a:p>
          <a:p>
            <a:r>
              <a:rPr lang="en-US" dirty="0"/>
              <a:t>Bug </a:t>
            </a:r>
            <a:r>
              <a:rPr lang="en-US" dirty="0" smtClean="0"/>
              <a:t>fixes</a:t>
            </a:r>
            <a:endParaRPr lang="en-US" dirty="0"/>
          </a:p>
          <a:p>
            <a:pPr lvl="1">
              <a:buFont typeface="Courier New" pitchFamily="49" charset="0"/>
              <a:buChar char="o"/>
            </a:pPr>
            <a:r>
              <a:rPr lang="en-US" dirty="0"/>
              <a:t>Many.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/>
              <a:t>Most of, from feedback and emails</a:t>
            </a:r>
            <a:r>
              <a:rPr lang="en-US" dirty="0" smtClean="0"/>
              <a:t>.</a:t>
            </a:r>
          </a:p>
          <a:p>
            <a:pPr lvl="1">
              <a:buFont typeface="Courier New" pitchFamily="49" charset="0"/>
              <a:buChar char="o"/>
            </a:pPr>
            <a:endParaRPr lang="en-US" dirty="0"/>
          </a:p>
          <a:p>
            <a:pPr marL="388620" indent="-342900"/>
            <a:r>
              <a:rPr lang="en-US" dirty="0"/>
              <a:t>For Developers / </a:t>
            </a:r>
            <a:r>
              <a:rPr lang="en-US" dirty="0" smtClean="0"/>
              <a:t>Contributors</a:t>
            </a:r>
            <a:endParaRPr lang="en-US" dirty="0"/>
          </a:p>
          <a:p>
            <a:pPr lvl="1">
              <a:buFont typeface="Courier New" pitchFamily="49" charset="0"/>
              <a:buChar char="o"/>
            </a:pPr>
            <a:r>
              <a:rPr lang="en-US" dirty="0"/>
              <a:t>Newgen Widget API is changed a little bit.</a:t>
            </a:r>
          </a:p>
        </p:txBody>
      </p:sp>
    </p:spTree>
    <p:extLst>
      <p:ext uri="{BB962C8B-B14F-4D97-AF65-F5344CB8AC3E}">
        <p14:creationId xmlns:p14="http://schemas.microsoft.com/office/powerpoint/2010/main" val="50992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338" y="2285159"/>
            <a:ext cx="6777687" cy="3810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</a:rPr>
              <a:t>Overview</a:t>
            </a:r>
            <a:endParaRPr lang="en-IN" cap="none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35496" y="2492896"/>
            <a:ext cx="1944216" cy="360040"/>
          </a:xfrm>
          <a:prstGeom prst="homePlat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StartScreen Text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35496" y="3356992"/>
            <a:ext cx="1944216" cy="360040"/>
          </a:xfrm>
          <a:prstGeom prst="homePlat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Widget (Tile)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5518481" y="2386237"/>
            <a:ext cx="1440160" cy="360040"/>
          </a:xfrm>
          <a:prstGeom prst="homePlat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UserTile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Pentagon 7"/>
          <p:cNvSpPr/>
          <p:nvPr/>
        </p:nvSpPr>
        <p:spPr>
          <a:xfrm rot="19172304">
            <a:off x="5688124" y="3130364"/>
            <a:ext cx="1944216" cy="558056"/>
          </a:xfrm>
          <a:prstGeom prst="homePlat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Locks current user account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6958641" y="5157192"/>
            <a:ext cx="1149516" cy="808002"/>
          </a:xfrm>
          <a:prstGeom prst="homePlate">
            <a:avLst>
              <a:gd name="adj" fmla="val 1274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StartBar</a:t>
            </a:r>
          </a:p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(Hidden)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Pentagon 12"/>
          <p:cNvSpPr/>
          <p:nvPr/>
        </p:nvSpPr>
        <p:spPr>
          <a:xfrm>
            <a:off x="37310" y="4106941"/>
            <a:ext cx="1329028" cy="804358"/>
          </a:xfrm>
          <a:prstGeom prst="homePlate">
            <a:avLst>
              <a:gd name="adj" fmla="val 1274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ThumbsBar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(Hidden)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Pentagon 13"/>
          <p:cNvSpPr/>
          <p:nvPr/>
        </p:nvSpPr>
        <p:spPr>
          <a:xfrm rot="2613208">
            <a:off x="3613946" y="1427436"/>
            <a:ext cx="1606255" cy="558056"/>
          </a:xfrm>
          <a:prstGeom prst="homePlat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TilesBar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(Hidden)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Pentagon 14"/>
          <p:cNvSpPr/>
          <p:nvPr/>
        </p:nvSpPr>
        <p:spPr>
          <a:xfrm rot="2613787">
            <a:off x="3916451" y="2525225"/>
            <a:ext cx="1001246" cy="286669"/>
          </a:xfrm>
          <a:prstGeom prst="homePlat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028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495" y="116632"/>
            <a:ext cx="5205726" cy="292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239000" cy="504056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StartScreen</a:t>
            </a:r>
            <a:endParaRPr lang="en-IN" cap="none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3322712" cy="5691032"/>
          </a:xfrm>
        </p:spPr>
        <p:txBody>
          <a:bodyPr>
            <a:normAutofit/>
          </a:bodyPr>
          <a:lstStyle/>
          <a:p>
            <a:r>
              <a:rPr lang="en-US" dirty="0"/>
              <a:t>StartScreen [1], main view of Newgen, contains all added tiles in it and allows to interact between them. See image on right. </a:t>
            </a:r>
          </a:p>
          <a:p>
            <a:r>
              <a:rPr lang="en-US" dirty="0"/>
              <a:t>The right most [2] bar is  the StartBar. To open it, Click on the right most of StartScreen.</a:t>
            </a:r>
          </a:p>
          <a:p>
            <a:r>
              <a:rPr lang="en-US" dirty="0"/>
              <a:t>The text on top [3] is the title of  the StartScreen. It allows you to </a:t>
            </a:r>
            <a:r>
              <a:rPr lang="en-US" dirty="0" err="1"/>
              <a:t>goto</a:t>
            </a:r>
            <a:r>
              <a:rPr lang="en-US" dirty="0"/>
              <a:t> left most by clicking.</a:t>
            </a:r>
          </a:p>
          <a:p>
            <a:r>
              <a:rPr lang="en-US" dirty="0"/>
              <a:t>The </a:t>
            </a:r>
            <a:r>
              <a:rPr lang="en-US" dirty="0" err="1"/>
              <a:t>UserTile</a:t>
            </a:r>
            <a:r>
              <a:rPr lang="en-US" dirty="0"/>
              <a:t> [4] displays your name and picture. It also contains Lock button to lock current account and some R-Click functions.</a:t>
            </a:r>
          </a:p>
        </p:txBody>
      </p:sp>
      <p:sp>
        <p:nvSpPr>
          <p:cNvPr id="6" name="Dodecagon 5"/>
          <p:cNvSpPr/>
          <p:nvPr/>
        </p:nvSpPr>
        <p:spPr>
          <a:xfrm>
            <a:off x="5868144" y="2647381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Dodecagon 6"/>
          <p:cNvSpPr/>
          <p:nvPr/>
        </p:nvSpPr>
        <p:spPr>
          <a:xfrm>
            <a:off x="8749003" y="1395118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Dodecagon 7"/>
          <p:cNvSpPr/>
          <p:nvPr/>
        </p:nvSpPr>
        <p:spPr>
          <a:xfrm>
            <a:off x="3997828" y="260648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Dodecagon 8"/>
          <p:cNvSpPr/>
          <p:nvPr/>
        </p:nvSpPr>
        <p:spPr>
          <a:xfrm>
            <a:off x="7956376" y="260648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923927" y="3027641"/>
            <a:ext cx="3672410" cy="37137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1600" dirty="0"/>
              <a:t>The </a:t>
            </a:r>
            <a:r>
              <a:rPr lang="en-US" sz="1600" dirty="0" err="1"/>
              <a:t>ThumbsBar</a:t>
            </a:r>
            <a:r>
              <a:rPr lang="en-US" sz="1600" dirty="0"/>
              <a:t> [5] allows you to switch to currently opened applications (Windows).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1600" dirty="0"/>
              <a:t>Tiles [6] display some useful content, for which the application is made. If supported, tiles, on-clicking display a hub with more information, also settings or other options on R-Click.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1600" dirty="0"/>
              <a:t>Groups [7], allow to organize your tiles into different categories.</a:t>
            </a:r>
          </a:p>
        </p:txBody>
      </p:sp>
      <p:sp>
        <p:nvSpPr>
          <p:cNvPr id="11" name="Dodecagon 10"/>
          <p:cNvSpPr/>
          <p:nvPr/>
        </p:nvSpPr>
        <p:spPr>
          <a:xfrm>
            <a:off x="3851920" y="1395118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Dodecagon 11"/>
          <p:cNvSpPr/>
          <p:nvPr/>
        </p:nvSpPr>
        <p:spPr>
          <a:xfrm>
            <a:off x="5220072" y="1916832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Dodecagon 13"/>
          <p:cNvSpPr/>
          <p:nvPr/>
        </p:nvSpPr>
        <p:spPr>
          <a:xfrm>
            <a:off x="5976776" y="593434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612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7239000" cy="504056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StartScreen Groups</a:t>
            </a:r>
            <a:endParaRPr lang="en-IN" cap="none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330" y="3717032"/>
            <a:ext cx="8116118" cy="2592288"/>
          </a:xfrm>
        </p:spPr>
        <p:txBody>
          <a:bodyPr>
            <a:noAutofit/>
          </a:bodyPr>
          <a:lstStyle/>
          <a:p>
            <a:r>
              <a:rPr lang="en-US" sz="1200" dirty="0"/>
              <a:t>Groups allow you to organize your tiles in a categorized manner. There must be a 1 group always, so you cannot delete the last remaining group. </a:t>
            </a:r>
          </a:p>
          <a:p>
            <a:r>
              <a:rPr lang="en-US" sz="1200" dirty="0"/>
              <a:t>In every group header (as in image above), there are 4 components.</a:t>
            </a:r>
          </a:p>
          <a:p>
            <a:pPr lvl="1"/>
            <a:r>
              <a:rPr lang="en-US" sz="1100" dirty="0"/>
              <a:t>Group Name</a:t>
            </a:r>
          </a:p>
          <a:p>
            <a:pPr lvl="2"/>
            <a:r>
              <a:rPr lang="en-US" sz="1000" dirty="0"/>
              <a:t>Gives a name to a group, to edit click on group name and directly type in it.</a:t>
            </a:r>
          </a:p>
          <a:p>
            <a:pPr lvl="1"/>
            <a:r>
              <a:rPr lang="en-US" sz="1100" dirty="0"/>
              <a:t>Delete Button</a:t>
            </a:r>
          </a:p>
          <a:p>
            <a:pPr lvl="2"/>
            <a:r>
              <a:rPr lang="en-US" sz="1000" dirty="0"/>
              <a:t>Deletes the group, along with all tiles falling in it.</a:t>
            </a:r>
          </a:p>
          <a:p>
            <a:pPr lvl="1"/>
            <a:r>
              <a:rPr lang="en-US" sz="1100" dirty="0"/>
              <a:t>Add Button</a:t>
            </a:r>
          </a:p>
          <a:p>
            <a:pPr lvl="2"/>
            <a:r>
              <a:rPr lang="en-US" sz="1000" dirty="0"/>
              <a:t>Adds / creates a new group next to group on which button is pressed with space of 3 single tiles by column.</a:t>
            </a:r>
          </a:p>
          <a:p>
            <a:pPr lvl="1"/>
            <a:r>
              <a:rPr lang="en-US" sz="1100" dirty="0"/>
              <a:t>Resizer</a:t>
            </a:r>
          </a:p>
          <a:p>
            <a:pPr lvl="2"/>
            <a:r>
              <a:rPr lang="en-US" sz="1000" dirty="0"/>
              <a:t>Allows you to resize the group by pressing mouse-left button and dragging left or right.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5" t="4964" r="12452" b="50000"/>
          <a:stretch/>
        </p:blipFill>
        <p:spPr bwMode="auto">
          <a:xfrm>
            <a:off x="488330" y="908720"/>
            <a:ext cx="8116118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Pentagon 17"/>
          <p:cNvSpPr/>
          <p:nvPr/>
        </p:nvSpPr>
        <p:spPr>
          <a:xfrm rot="2779846">
            <a:off x="4912112" y="1156163"/>
            <a:ext cx="1435522" cy="360040"/>
          </a:xfrm>
          <a:prstGeom prst="homePlat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Group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Pentagon 22"/>
          <p:cNvSpPr/>
          <p:nvPr/>
        </p:nvSpPr>
        <p:spPr>
          <a:xfrm>
            <a:off x="3110867" y="1844824"/>
            <a:ext cx="1435522" cy="360040"/>
          </a:xfrm>
          <a:prstGeom prst="homePlat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Name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Pentagon 26"/>
          <p:cNvSpPr/>
          <p:nvPr/>
        </p:nvSpPr>
        <p:spPr>
          <a:xfrm rot="2771365">
            <a:off x="6992467" y="1326892"/>
            <a:ext cx="1461612" cy="241738"/>
          </a:xfrm>
          <a:prstGeom prst="homePlat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Deletes the group</a:t>
            </a:r>
            <a:endParaRPr lang="en-IN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Pentagon 27"/>
          <p:cNvSpPr/>
          <p:nvPr/>
        </p:nvSpPr>
        <p:spPr>
          <a:xfrm rot="2771365">
            <a:off x="7208491" y="1292927"/>
            <a:ext cx="1461612" cy="241738"/>
          </a:xfrm>
          <a:prstGeom prst="homePlat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a new group</a:t>
            </a:r>
            <a:endParaRPr lang="en-IN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Pentagon 28"/>
          <p:cNvSpPr/>
          <p:nvPr/>
        </p:nvSpPr>
        <p:spPr>
          <a:xfrm rot="19081738">
            <a:off x="7312736" y="2224887"/>
            <a:ext cx="1435522" cy="779234"/>
          </a:xfrm>
          <a:prstGeom prst="homePlat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Resizer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94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Shortcuts</a:t>
            </a:r>
            <a:endParaRPr lang="en-IN" cap="none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 Keys (To get help on activate / deactivate, see settings part.)</a:t>
            </a:r>
          </a:p>
          <a:p>
            <a:pPr lvl="1"/>
            <a:r>
              <a:rPr lang="en-US" dirty="0"/>
              <a:t>Left Logo Key = Opens / Hides StartScreen</a:t>
            </a:r>
          </a:p>
          <a:p>
            <a:pPr lvl="1"/>
            <a:r>
              <a:rPr lang="en-US" dirty="0"/>
              <a:t>Right Logo Key = Opens / Hides StartBar</a:t>
            </a:r>
          </a:p>
          <a:p>
            <a:pPr lvl="1"/>
            <a:endParaRPr lang="en-US" dirty="0"/>
          </a:p>
          <a:p>
            <a:r>
              <a:rPr lang="en-US" dirty="0"/>
              <a:t>Local Keys</a:t>
            </a:r>
          </a:p>
          <a:p>
            <a:pPr lvl="1"/>
            <a:r>
              <a:rPr lang="en-US" dirty="0"/>
              <a:t>Esc = Closes the opened </a:t>
            </a:r>
            <a:r>
              <a:rPr lang="en-US" dirty="0" err="1"/>
              <a:t>HubWindow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86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3" t="26217" b="25412"/>
          <a:stretch/>
        </p:blipFill>
        <p:spPr bwMode="auto">
          <a:xfrm>
            <a:off x="6368751" y="188640"/>
            <a:ext cx="2595737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239000" cy="504056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StartBar</a:t>
            </a:r>
            <a:endParaRPr lang="en-IN" cap="none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5987008" cy="56910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StartBar is  a replacement for traditional Start-Menu. It contains only few necessary buttons. It’s located on right most of StartScreen.</a:t>
            </a:r>
          </a:p>
          <a:p>
            <a:r>
              <a:rPr lang="en-US" dirty="0"/>
              <a:t>[1] Open your web browser with Google Search.</a:t>
            </a:r>
          </a:p>
          <a:p>
            <a:r>
              <a:rPr lang="en-US" dirty="0"/>
              <a:t>[2] A Facebook Hub, allows to pin your friends.</a:t>
            </a:r>
          </a:p>
          <a:p>
            <a:r>
              <a:rPr lang="en-US" dirty="0"/>
              <a:t>[3] Clicking once  brings StartScreen into view. Clicking twice takes you to your desktop.</a:t>
            </a:r>
          </a:p>
          <a:p>
            <a:r>
              <a:rPr lang="en-US" dirty="0"/>
              <a:t>[4] Open Devices Panel of Windows.</a:t>
            </a:r>
          </a:p>
          <a:p>
            <a:r>
              <a:rPr lang="en-US" dirty="0"/>
              <a:t>[5] Newgen Settings Hub.</a:t>
            </a:r>
          </a:p>
          <a:p>
            <a:r>
              <a:rPr lang="en-US" dirty="0"/>
              <a:t>[6] Opens </a:t>
            </a:r>
            <a:r>
              <a:rPr lang="en-US" dirty="0" err="1"/>
              <a:t>TilesBar</a:t>
            </a:r>
            <a:r>
              <a:rPr lang="en-US" dirty="0"/>
              <a:t> or </a:t>
            </a:r>
            <a:r>
              <a:rPr lang="en-US" dirty="0" err="1"/>
              <a:t>TilesToolBar</a:t>
            </a:r>
            <a:endParaRPr lang="en-US" dirty="0"/>
          </a:p>
          <a:p>
            <a:r>
              <a:rPr lang="en-US" dirty="0"/>
              <a:t>[7] Allows you to pin (add shortcut) any file to StartScreen.</a:t>
            </a:r>
          </a:p>
          <a:p>
            <a:r>
              <a:rPr lang="en-US" dirty="0"/>
              <a:t>[8] Allows you to pin any folder.</a:t>
            </a:r>
          </a:p>
          <a:p>
            <a:r>
              <a:rPr lang="en-US" dirty="0"/>
              <a:t>[9] Allows you to pin (add  shortcut) of website.</a:t>
            </a:r>
          </a:p>
          <a:p>
            <a:r>
              <a:rPr lang="en-US" dirty="0"/>
              <a:t>[10] Refreshes memory resources of Newgen.</a:t>
            </a:r>
          </a:p>
          <a:p>
            <a:r>
              <a:rPr lang="en-US" dirty="0"/>
              <a:t>[11] Saves your settings.</a:t>
            </a:r>
          </a:p>
          <a:p>
            <a:r>
              <a:rPr lang="en-US" dirty="0"/>
              <a:t>[12] Opens </a:t>
            </a:r>
            <a:r>
              <a:rPr lang="en-US" dirty="0" err="1"/>
              <a:t>Newgen’s</a:t>
            </a:r>
            <a:r>
              <a:rPr lang="en-US" dirty="0"/>
              <a:t> Integrated Help.</a:t>
            </a:r>
          </a:p>
          <a:p>
            <a:r>
              <a:rPr lang="en-US" dirty="0"/>
              <a:t>[13] Saves your settings and closes Newgen.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Dodecagon 5"/>
          <p:cNvSpPr/>
          <p:nvPr/>
        </p:nvSpPr>
        <p:spPr>
          <a:xfrm>
            <a:off x="8748464" y="1756538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Dodecagon 14"/>
          <p:cNvSpPr/>
          <p:nvPr/>
        </p:nvSpPr>
        <p:spPr>
          <a:xfrm>
            <a:off x="8748464" y="2636912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Dodecagon 15"/>
          <p:cNvSpPr/>
          <p:nvPr/>
        </p:nvSpPr>
        <p:spPr>
          <a:xfrm>
            <a:off x="8748464" y="1124744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Dodecagon 16"/>
          <p:cNvSpPr/>
          <p:nvPr/>
        </p:nvSpPr>
        <p:spPr>
          <a:xfrm>
            <a:off x="8748464" y="404664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Dodecagon 17"/>
          <p:cNvSpPr/>
          <p:nvPr/>
        </p:nvSpPr>
        <p:spPr>
          <a:xfrm>
            <a:off x="8748464" y="3356992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Dodecagon 18"/>
          <p:cNvSpPr/>
          <p:nvPr/>
        </p:nvSpPr>
        <p:spPr>
          <a:xfrm>
            <a:off x="6271528" y="1830167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Dodecagon 19"/>
          <p:cNvSpPr/>
          <p:nvPr/>
        </p:nvSpPr>
        <p:spPr>
          <a:xfrm>
            <a:off x="8000201" y="2154203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Dodecagon 20"/>
          <p:cNvSpPr/>
          <p:nvPr/>
        </p:nvSpPr>
        <p:spPr>
          <a:xfrm>
            <a:off x="6031016" y="2780928"/>
            <a:ext cx="640251" cy="410108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Dodecagon 21"/>
          <p:cNvSpPr/>
          <p:nvPr/>
        </p:nvSpPr>
        <p:spPr>
          <a:xfrm>
            <a:off x="6311227" y="2363367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Dodecagon 22"/>
          <p:cNvSpPr/>
          <p:nvPr/>
        </p:nvSpPr>
        <p:spPr>
          <a:xfrm>
            <a:off x="7776629" y="2636912"/>
            <a:ext cx="360040" cy="324036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Dodecagon 24"/>
          <p:cNvSpPr/>
          <p:nvPr/>
        </p:nvSpPr>
        <p:spPr>
          <a:xfrm>
            <a:off x="6012160" y="3140968"/>
            <a:ext cx="640251" cy="410108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Dodecagon 23"/>
          <p:cNvSpPr/>
          <p:nvPr/>
        </p:nvSpPr>
        <p:spPr>
          <a:xfrm>
            <a:off x="7596336" y="3429000"/>
            <a:ext cx="640251" cy="410108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Dodecagon 25"/>
          <p:cNvSpPr/>
          <p:nvPr/>
        </p:nvSpPr>
        <p:spPr>
          <a:xfrm>
            <a:off x="6019981" y="3613028"/>
            <a:ext cx="640251" cy="410108"/>
          </a:xfrm>
          <a:prstGeom prst="dodecagon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endParaRPr lang="en-IN" i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054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QuickSand/Open Sans">
      <a:majorFont>
        <a:latin typeface="QuickSand"/>
        <a:ea typeface=""/>
        <a:cs typeface=""/>
      </a:majorFont>
      <a:minorFont>
        <a:latin typeface="Open Sans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523</TotalTime>
  <Words>1711</Words>
  <Application>Microsoft Office PowerPoint</Application>
  <PresentationFormat>On-screen Show (4:3)</PresentationFormat>
  <Paragraphs>230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Courier New</vt:lpstr>
      <vt:lpstr>Open Sans</vt:lpstr>
      <vt:lpstr>QuickSand</vt:lpstr>
      <vt:lpstr>Wingdings 2</vt:lpstr>
      <vt:lpstr>Wingdings 3</vt:lpstr>
      <vt:lpstr>Facet</vt:lpstr>
      <vt:lpstr>Newgen</vt:lpstr>
      <vt:lpstr>About</vt:lpstr>
      <vt:lpstr>Integrated Usage Guide</vt:lpstr>
      <vt:lpstr>What’s new ?</vt:lpstr>
      <vt:lpstr>Overview</vt:lpstr>
      <vt:lpstr>StartScreen</vt:lpstr>
      <vt:lpstr>StartScreen Groups</vt:lpstr>
      <vt:lpstr>Shortcuts</vt:lpstr>
      <vt:lpstr>StartBar</vt:lpstr>
      <vt:lpstr>UserTile, ThumbsBar, TilesBar</vt:lpstr>
      <vt:lpstr>Tiles and App Widget</vt:lpstr>
      <vt:lpstr>Settings, customizing Newgen Part 1 - UI</vt:lpstr>
      <vt:lpstr>Settings, customizing Newgen Part 2 - Widgets</vt:lpstr>
      <vt:lpstr>Settings, customizing Newgen Part 3 - General</vt:lpstr>
      <vt:lpstr>Settings, customizing Newgen Part 4 – OOBE, Updates</vt:lpstr>
      <vt:lpstr>Activating Newgen</vt:lpstr>
      <vt:lpstr>How To’s &amp; What if’s</vt:lpstr>
      <vt:lpstr>How To’s &amp; What if’s</vt:lpstr>
      <vt:lpstr>How To’s &amp; What if’s</vt:lpstr>
      <vt:lpstr>How To’s &amp; What if’s</vt:lpstr>
      <vt:lpstr>How To’s &amp; What if’s</vt:lpstr>
      <vt:lpstr>Know more</vt:lpstr>
    </vt:vector>
  </TitlesOfParts>
  <Company>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Neeraj Durgapal;ftware</dc:creator>
  <cp:keywords>Documentation</cp:keywords>
  <cp:lastModifiedBy>Neeraj Durgapal</cp:lastModifiedBy>
  <cp:revision>409</cp:revision>
  <dcterms:created xsi:type="dcterms:W3CDTF">2011-10-19T19:09:21Z</dcterms:created>
  <dcterms:modified xsi:type="dcterms:W3CDTF">2013-07-31T16:02:24Z</dcterms:modified>
</cp:coreProperties>
</file>